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3" r:id="rId3"/>
    <p:sldId id="278" r:id="rId4"/>
    <p:sldId id="271" r:id="rId5"/>
    <p:sldId id="276" r:id="rId6"/>
    <p:sldId id="273" r:id="rId7"/>
    <p:sldId id="288" r:id="rId8"/>
    <p:sldId id="290" r:id="rId9"/>
    <p:sldId id="289" r:id="rId10"/>
    <p:sldId id="291" r:id="rId11"/>
    <p:sldId id="292" r:id="rId12"/>
    <p:sldId id="300" r:id="rId13"/>
    <p:sldId id="293" r:id="rId14"/>
    <p:sldId id="285" r:id="rId15"/>
    <p:sldId id="297" r:id="rId16"/>
    <p:sldId id="298" r:id="rId17"/>
    <p:sldId id="299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 varScale="1">
        <p:scale>
          <a:sx n="103" d="100"/>
          <a:sy n="103" d="100"/>
        </p:scale>
        <p:origin x="11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2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8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39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0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5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3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3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07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3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7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4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94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46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8897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517" y="1780874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7A638C-84D8-4CC9-9ABA-FA0E5D88495F}"/>
              </a:ext>
            </a:extLst>
          </p:cNvPr>
          <p:cNvSpPr txBox="1"/>
          <p:nvPr/>
        </p:nvSpPr>
        <p:spPr>
          <a:xfrm>
            <a:off x="4359548" y="1577678"/>
            <a:ext cx="7150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are Better than One:</a:t>
            </a:r>
          </a:p>
          <a:p>
            <a:pPr algn="ctr"/>
            <a:r>
              <a:rPr lang="en-US" altLang="zh-CN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Entity and Relation Extraction with Table-Sequence Encoders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A54D44-9CA1-4CF5-908B-755025511592}"/>
              </a:ext>
            </a:extLst>
          </p:cNvPr>
          <p:cNvSpPr txBox="1"/>
          <p:nvPr/>
        </p:nvSpPr>
        <p:spPr>
          <a:xfrm>
            <a:off x="4566903" y="3263907"/>
            <a:ext cx="7308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Wang1and Wei Lu2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1College of Computer Science and Technology, Zhejiang University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2StatNLP Research Group, Singapore University of Technology and Design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B8D4FB-37BA-4528-BBA9-2C55307B8046}"/>
              </a:ext>
            </a:extLst>
          </p:cNvPr>
          <p:cNvSpPr txBox="1"/>
          <p:nvPr/>
        </p:nvSpPr>
        <p:spPr>
          <a:xfrm>
            <a:off x="8221153" y="4643883"/>
            <a:ext cx="385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ZhangLiang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2021.03.28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68A25F-3244-424E-B2E9-CB44FB8425D7}"/>
              </a:ext>
            </a:extLst>
          </p:cNvPr>
          <p:cNvSpPr txBox="1"/>
          <p:nvPr/>
        </p:nvSpPr>
        <p:spPr>
          <a:xfrm>
            <a:off x="6927403" y="6079847"/>
            <a:ext cx="18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EMNLP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977" y="599817"/>
            <a:ext cx="7588045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E135F2-6B30-4A7B-B8CC-F0360E47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6" y="1482472"/>
            <a:ext cx="4933333" cy="42476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2B00FBD-A14F-45C9-8FFB-0707E72EB802}"/>
              </a:ext>
            </a:extLst>
          </p:cNvPr>
          <p:cNvSpPr txBox="1"/>
          <p:nvPr/>
        </p:nvSpPr>
        <p:spPr>
          <a:xfrm>
            <a:off x="3442997" y="1408922"/>
            <a:ext cx="1735493" cy="386287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7E440B-228F-43DD-8A7B-4E620E20A0C3}"/>
              </a:ext>
            </a:extLst>
          </p:cNvPr>
          <p:cNvSpPr txBox="1"/>
          <p:nvPr/>
        </p:nvSpPr>
        <p:spPr>
          <a:xfrm>
            <a:off x="5924938" y="1778181"/>
            <a:ext cx="334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Encoder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39A432-A920-4D63-8A9C-08E315CAD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788" y="2845121"/>
            <a:ext cx="5285714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977" y="599817"/>
            <a:ext cx="7588045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C90D2A-6E60-495E-BAE7-A8FD08627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29" y="1898565"/>
            <a:ext cx="5333333" cy="2780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148C23-948C-429F-85C4-DE70BC18B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142" y="1492683"/>
            <a:ext cx="4600000" cy="6285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EA0201-BF31-4861-9E21-1938E45A2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950" y="3364489"/>
            <a:ext cx="3952381" cy="5523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40F08F-95F7-4565-8FC4-FF82DD20A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187" y="2816499"/>
            <a:ext cx="4161905" cy="4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A86D60-AA1C-463E-9411-BCBA4893A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594" y="4212850"/>
            <a:ext cx="5219048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977" y="599817"/>
            <a:ext cx="7588045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0AB691-3BA1-4E9A-B9F3-61CF9084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6" y="1482472"/>
            <a:ext cx="4933333" cy="42476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85C3006-B58B-455D-947A-ECEA54261AEA}"/>
              </a:ext>
            </a:extLst>
          </p:cNvPr>
          <p:cNvSpPr txBox="1"/>
          <p:nvPr/>
        </p:nvSpPr>
        <p:spPr>
          <a:xfrm>
            <a:off x="5847307" y="1916874"/>
            <a:ext cx="404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Exploit Pre-trained Attention Weights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887CA7-296F-489C-AE08-E2A2B7F35D43}"/>
              </a:ext>
            </a:extLst>
          </p:cNvPr>
          <p:cNvSpPr txBox="1"/>
          <p:nvPr/>
        </p:nvSpPr>
        <p:spPr>
          <a:xfrm>
            <a:off x="1007707" y="1847461"/>
            <a:ext cx="2435290" cy="3433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B6F98D-D135-4C8D-9F2C-A47B0EA7B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85" y="3095666"/>
            <a:ext cx="5219048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4043" y="599817"/>
            <a:ext cx="3191070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C101E8-28F0-4F44-B50A-2659B275AF43}"/>
              </a:ext>
            </a:extLst>
          </p:cNvPr>
          <p:cNvSpPr txBox="1"/>
          <p:nvPr/>
        </p:nvSpPr>
        <p:spPr>
          <a:xfrm>
            <a:off x="5636894" y="1400265"/>
            <a:ext cx="288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Evaluation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D6A76B-899F-4176-84FF-1AC612E0C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297" y="1906236"/>
            <a:ext cx="4933333" cy="9714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FEC280-0D39-4F61-BF06-790A85862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853" y="3208462"/>
            <a:ext cx="5066667" cy="1504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DD8F66-6A63-4810-BCA1-C871CF3A6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568" y="4924083"/>
            <a:ext cx="3914286" cy="5142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726E8AC-5193-4FE2-A858-170237768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522" y="5668242"/>
            <a:ext cx="5133333" cy="7714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A27CB4-C8CB-4936-9E66-DA993C408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76" y="1360843"/>
            <a:ext cx="5295238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6551" y="578498"/>
            <a:ext cx="3631163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7866FD-0519-4E7A-8355-49E0FF7F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" y="2304735"/>
            <a:ext cx="4885714" cy="27523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36AD8E-E75E-441E-BDAF-4E58CB39A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3782"/>
            <a:ext cx="4790476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2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3242" y="593548"/>
            <a:ext cx="4805516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02F69B-957D-476B-9BF9-13167A81A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90" y="1843285"/>
            <a:ext cx="4866667" cy="3171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86993A-45B5-4B8A-8C33-770F2A2B0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562" y="2843285"/>
            <a:ext cx="4857143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3242" y="711535"/>
            <a:ext cx="4805516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092D0A-6AA9-4EA0-B713-943A4509E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3" y="1948046"/>
            <a:ext cx="5428571" cy="3257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851D49-02B0-43BD-B4B2-2215E87F5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15" y="1652808"/>
            <a:ext cx="5390476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5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3242" y="711535"/>
            <a:ext cx="4805516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72A913-180B-4310-B9C8-BE959E2F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3" y="1797917"/>
            <a:ext cx="5552381" cy="39047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E915DB-827E-45D8-AFE0-DAF23F5E4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81" y="1797917"/>
            <a:ext cx="5342857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7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99005"/>
            <a:ext cx="10515600" cy="4859989"/>
          </a:xfrm>
        </p:spPr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5506" y="1228268"/>
            <a:ext cx="2831691" cy="765664"/>
          </a:xfrm>
        </p:spPr>
        <p:txBody>
          <a:bodyPr/>
          <a:lstStyle/>
          <a:p>
            <a:r>
              <a:rPr lang="en-US" altLang="zh-CN" sz="4400" b="0" dirty="0">
                <a:latin typeface="Times New Roman" panose="02020603050405020304" pitchFamily="18" charset="0"/>
              </a:rPr>
              <a:t>Content</a:t>
            </a:r>
            <a:endParaRPr lang="zh-CN" altLang="en-US" sz="4400" b="0" dirty="0">
              <a:latin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5D74114-8426-447F-924E-059CFD567FE4}"/>
              </a:ext>
            </a:extLst>
          </p:cNvPr>
          <p:cNvSpPr/>
          <p:nvPr/>
        </p:nvSpPr>
        <p:spPr>
          <a:xfrm>
            <a:off x="2516979" y="2701569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938495-93FB-42AB-B157-10BC26E6EAF5}"/>
              </a:ext>
            </a:extLst>
          </p:cNvPr>
          <p:cNvSpPr txBox="1"/>
          <p:nvPr/>
        </p:nvSpPr>
        <p:spPr>
          <a:xfrm>
            <a:off x="3409335" y="2698200"/>
            <a:ext cx="235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1C48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3200" dirty="0">
              <a:solidFill>
                <a:srgbClr val="1C48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056904A-2725-45A3-BE3F-1ADEABC0D27E}"/>
              </a:ext>
            </a:extLst>
          </p:cNvPr>
          <p:cNvSpPr/>
          <p:nvPr/>
        </p:nvSpPr>
        <p:spPr>
          <a:xfrm>
            <a:off x="7049651" y="2730394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E610AB-5CEC-4896-9ECF-B805B4489B75}"/>
              </a:ext>
            </a:extLst>
          </p:cNvPr>
          <p:cNvSpPr txBox="1"/>
          <p:nvPr/>
        </p:nvSpPr>
        <p:spPr>
          <a:xfrm>
            <a:off x="7942008" y="2759893"/>
            <a:ext cx="265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1C48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Related Work</a:t>
            </a:r>
            <a:endParaRPr lang="zh-CN" altLang="en-US" sz="3200" dirty="0">
              <a:solidFill>
                <a:srgbClr val="1C48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2DEC9EF-6760-496B-A3B7-C525D5A6CD77}"/>
              </a:ext>
            </a:extLst>
          </p:cNvPr>
          <p:cNvSpPr/>
          <p:nvPr/>
        </p:nvSpPr>
        <p:spPr>
          <a:xfrm>
            <a:off x="2516979" y="4049611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389C71-5128-4121-99DC-938389E9E3C3}"/>
              </a:ext>
            </a:extLst>
          </p:cNvPr>
          <p:cNvSpPr txBox="1"/>
          <p:nvPr/>
        </p:nvSpPr>
        <p:spPr>
          <a:xfrm>
            <a:off x="3409336" y="4033866"/>
            <a:ext cx="235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1C48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Model</a:t>
            </a:r>
            <a:endParaRPr lang="zh-CN" altLang="en-US" sz="3200" dirty="0">
              <a:solidFill>
                <a:srgbClr val="1C48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79D625D-EBC6-4DE2-8470-6DA81361A505}"/>
              </a:ext>
            </a:extLst>
          </p:cNvPr>
          <p:cNvSpPr/>
          <p:nvPr/>
        </p:nvSpPr>
        <p:spPr>
          <a:xfrm>
            <a:off x="7049651" y="3974867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5FE7F5E-3C31-4CAA-B3E6-2F76E3624A71}"/>
              </a:ext>
            </a:extLst>
          </p:cNvPr>
          <p:cNvSpPr txBox="1"/>
          <p:nvPr/>
        </p:nvSpPr>
        <p:spPr>
          <a:xfrm>
            <a:off x="7942008" y="4033866"/>
            <a:ext cx="254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1C48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Experiments</a:t>
            </a:r>
            <a:endParaRPr lang="zh-CN" altLang="en-US" sz="3200" dirty="0">
              <a:solidFill>
                <a:srgbClr val="1C48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8297" y="593041"/>
            <a:ext cx="5767873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2FF437-AB4A-47F7-8330-AB7B8CD3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6" y="1687278"/>
            <a:ext cx="5476190" cy="44095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0C0FBBE-3233-4C6B-ACCC-5CDFDF0D9AB5}"/>
              </a:ext>
            </a:extLst>
          </p:cNvPr>
          <p:cNvSpPr txBox="1"/>
          <p:nvPr/>
        </p:nvSpPr>
        <p:spPr>
          <a:xfrm>
            <a:off x="5881396" y="174460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before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Filling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44CB4C-BE48-4AED-98EA-7C6E2D00A747}"/>
              </a:ext>
            </a:extLst>
          </p:cNvPr>
          <p:cNvSpPr txBox="1"/>
          <p:nvPr/>
        </p:nvSpPr>
        <p:spPr>
          <a:xfrm>
            <a:off x="6096000" y="2548267"/>
            <a:ext cx="5476188" cy="227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confusion as they use a single representation for the two tasks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underutilize the table structure as they usually convert it to a sequence and then use a sequence labeling approach to fill the table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8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717" y="790191"/>
            <a:ext cx="10515600" cy="645317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1C9E8D-BA61-4BCB-AAA2-56097141628B}"/>
              </a:ext>
            </a:extLst>
          </p:cNvPr>
          <p:cNvSpPr txBox="1"/>
          <p:nvPr/>
        </p:nvSpPr>
        <p:spPr>
          <a:xfrm>
            <a:off x="1068809" y="2163855"/>
            <a:ext cx="10225508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Propose to learn two separate encoders – a table encoder and a sequence encoder. They interact with each other, and can capture task-specific information for the NER and RE tasks;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Propose to use multidimensional recurrent neural networks to better exploit the structural information of the table representation;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Leverage the word-word interaction information carried in the attention weights from BERT, which further improves the performance.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8B7BED-943F-4CC6-A676-CF57D7D002E1}"/>
              </a:ext>
            </a:extLst>
          </p:cNvPr>
          <p:cNvSpPr txBox="1"/>
          <p:nvPr/>
        </p:nvSpPr>
        <p:spPr>
          <a:xfrm>
            <a:off x="634482" y="1523998"/>
            <a:ext cx="330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for this paper:</a:t>
            </a:r>
          </a:p>
        </p:txBody>
      </p:sp>
    </p:spTree>
    <p:extLst>
      <p:ext uri="{BB962C8B-B14F-4D97-AF65-F5344CB8AC3E}">
        <p14:creationId xmlns:p14="http://schemas.microsoft.com/office/powerpoint/2010/main" val="416969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Related Work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8FC922-34B7-47BB-8E3B-96FE482331A1}"/>
              </a:ext>
            </a:extLst>
          </p:cNvPr>
          <p:cNvSpPr txBox="1"/>
          <p:nvPr/>
        </p:nvSpPr>
        <p:spPr>
          <a:xfrm>
            <a:off x="1532550" y="1828097"/>
            <a:ext cx="982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include kernel methods (Ze-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lenko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2002), RNNs (Zhang and Wang, 2015), recursive neural networks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2012), CNNs (Zeng et al., 2014), and Transformer models(V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2018; Wang et al., 2019).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16190B-A162-48B6-84DC-66E08E14ABB7}"/>
              </a:ext>
            </a:extLst>
          </p:cNvPr>
          <p:cNvSpPr txBox="1"/>
          <p:nvPr/>
        </p:nvSpPr>
        <p:spPr>
          <a:xfrm>
            <a:off x="1532550" y="3034747"/>
            <a:ext cx="982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Miwa and Bansal (2016) use bi-LSTM (Graves et al., 2013) and tree-LSTM (Tai et al., 2015) for the joint task. Miwa and Sasaki (2014) tackle joint NER and RE as from a table filling perspective, where the entry at row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column j of the table corresponds to the pair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j-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of the input sentence.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8CBA42-F230-4C0E-AC05-CAB37D12D9AE}"/>
              </a:ext>
            </a:extLst>
          </p:cNvPr>
          <p:cNvSpPr txBox="1"/>
          <p:nvPr/>
        </p:nvSpPr>
        <p:spPr>
          <a:xfrm>
            <a:off x="1532550" y="4549174"/>
            <a:ext cx="982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work (Luan et al., 2019; Dixit and Al, 2019;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Wadden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2019; Li et al., 2019;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Eberts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2019) usually leverages pre-trained language models such as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(Peters et al., 2018),BERT (Devlin et al., 2019),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RoBERTa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(Liu et al., 2019), and ALBERT (Lan et al., 2019). However, none of them use pre-trained attention weights.</a:t>
            </a:r>
          </a:p>
        </p:txBody>
      </p:sp>
    </p:spTree>
    <p:extLst>
      <p:ext uri="{BB962C8B-B14F-4D97-AF65-F5344CB8AC3E}">
        <p14:creationId xmlns:p14="http://schemas.microsoft.com/office/powerpoint/2010/main" val="37751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7891"/>
            <a:ext cx="10515600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Model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FC3770-ABFE-4DED-8D98-0EF38B8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3" y="1258207"/>
            <a:ext cx="5295238" cy="520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867C5CE-DBB9-4B27-8D94-626888A2A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588" y="1988801"/>
            <a:ext cx="2600000" cy="323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66C966-CED8-4EDB-9D07-EC84B268F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970" y="2788670"/>
            <a:ext cx="2133333" cy="3619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B7EC09-8F91-4E4A-90AC-D56E97F6D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888" y="3686778"/>
            <a:ext cx="1219048" cy="3428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AAB15B-5EE6-4283-B091-9009E0955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756" y="4727046"/>
            <a:ext cx="1123810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13160"/>
            <a:ext cx="10515600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5839D4-27AF-4EE2-8E7B-701C4346F5B0}"/>
              </a:ext>
            </a:extLst>
          </p:cNvPr>
          <p:cNvSpPr txBox="1"/>
          <p:nvPr/>
        </p:nvSpPr>
        <p:spPr>
          <a:xfrm>
            <a:off x="6606073" y="1374274"/>
            <a:ext cx="25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Embedder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87A313-F519-4D4F-8BE3-F20C4B2F9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9977"/>
            <a:ext cx="5295238" cy="52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25C934-50B7-48FA-BC01-6468A3EF7AD1}"/>
              </a:ext>
            </a:extLst>
          </p:cNvPr>
          <p:cNvSpPr txBox="1"/>
          <p:nvPr/>
        </p:nvSpPr>
        <p:spPr>
          <a:xfrm>
            <a:off x="3004457" y="4917233"/>
            <a:ext cx="2444621" cy="6865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3EA843-5B9A-42B9-B1F1-41071C804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61" y="1929743"/>
            <a:ext cx="1600000" cy="3714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34112-5154-4E03-8540-937539CFD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061" y="2644146"/>
            <a:ext cx="1419048" cy="333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7FAEF6-1061-4643-B05B-14EF80EC9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585" y="3364802"/>
            <a:ext cx="1409524" cy="3428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199AAE-2CA4-4C07-B268-B9CD243B0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538" y="4079934"/>
            <a:ext cx="1428571" cy="3428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98D71C-5838-4559-9E11-D79168CA4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870" y="4917233"/>
            <a:ext cx="4361905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977" y="599817"/>
            <a:ext cx="7588045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0AB691-3BA1-4E9A-B9F3-61CF9084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6" y="1482472"/>
            <a:ext cx="4933333" cy="42476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85C3006-B58B-455D-947A-ECEA54261AEA}"/>
              </a:ext>
            </a:extLst>
          </p:cNvPr>
          <p:cNvSpPr txBox="1"/>
          <p:nvPr/>
        </p:nvSpPr>
        <p:spPr>
          <a:xfrm>
            <a:off x="5941040" y="1954196"/>
            <a:ext cx="334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Encoder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887CA7-296F-489C-AE08-E2A2B7F35D43}"/>
              </a:ext>
            </a:extLst>
          </p:cNvPr>
          <p:cNvSpPr txBox="1"/>
          <p:nvPr/>
        </p:nvSpPr>
        <p:spPr>
          <a:xfrm>
            <a:off x="1007707" y="1847461"/>
            <a:ext cx="2435290" cy="3433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32A5F3B-374E-4DA1-A922-F8C5EF0F3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040" y="3002388"/>
            <a:ext cx="5009524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976" y="590487"/>
            <a:ext cx="7588045" cy="482946"/>
          </a:xfrm>
        </p:spPr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</a:rPr>
              <a:t>Approach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353C6B-E915-43B9-855F-1B3A5B15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69" y="3494314"/>
            <a:ext cx="5247619" cy="16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2E0A328-3065-408C-A39C-A84F917A8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39" y="1145286"/>
            <a:ext cx="5285714" cy="55142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9CBAB0-29E2-4B43-AA23-6E92AE0DF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2150837"/>
            <a:ext cx="5276190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20858</TotalTime>
  <Words>449</Words>
  <Application>Microsoft Office PowerPoint</Application>
  <PresentationFormat>宽屏</PresentationFormat>
  <Paragraphs>75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Content</vt:lpstr>
      <vt:lpstr>Introduction</vt:lpstr>
      <vt:lpstr>Introduction</vt:lpstr>
      <vt:lpstr>Related Work</vt:lpstr>
      <vt:lpstr>Model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亮 the</cp:lastModifiedBy>
  <cp:revision>774</cp:revision>
  <dcterms:created xsi:type="dcterms:W3CDTF">2017-04-22T07:59:29Z</dcterms:created>
  <dcterms:modified xsi:type="dcterms:W3CDTF">2021-03-28T06:18:34Z</dcterms:modified>
</cp:coreProperties>
</file>